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  <p:sldMasterId id="2147483705" r:id="rId2"/>
    <p:sldMasterId id="2147483723" r:id="rId3"/>
    <p:sldMasterId id="2147483740" r:id="rId4"/>
  </p:sldMasterIdLst>
  <p:notesMasterIdLst>
    <p:notesMasterId r:id="rId30"/>
  </p:notesMasterIdLst>
  <p:handoutMasterIdLst>
    <p:handoutMasterId r:id="rId31"/>
  </p:handoutMasterIdLst>
  <p:sldIdLst>
    <p:sldId id="256" r:id="rId5"/>
    <p:sldId id="298" r:id="rId6"/>
    <p:sldId id="391" r:id="rId7"/>
    <p:sldId id="392" r:id="rId8"/>
    <p:sldId id="393" r:id="rId9"/>
    <p:sldId id="364" r:id="rId10"/>
    <p:sldId id="354" r:id="rId11"/>
    <p:sldId id="395" r:id="rId12"/>
    <p:sldId id="394" r:id="rId13"/>
    <p:sldId id="396" r:id="rId14"/>
    <p:sldId id="398" r:id="rId15"/>
    <p:sldId id="399" r:id="rId16"/>
    <p:sldId id="400" r:id="rId17"/>
    <p:sldId id="401" r:id="rId18"/>
    <p:sldId id="403" r:id="rId19"/>
    <p:sldId id="402" r:id="rId20"/>
    <p:sldId id="404" r:id="rId21"/>
    <p:sldId id="405" r:id="rId22"/>
    <p:sldId id="406" r:id="rId23"/>
    <p:sldId id="407" r:id="rId24"/>
    <p:sldId id="408" r:id="rId25"/>
    <p:sldId id="390" r:id="rId26"/>
    <p:sldId id="409" r:id="rId27"/>
    <p:sldId id="410" r:id="rId28"/>
    <p:sldId id="289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258" autoAdjust="0"/>
    <p:restoredTop sz="94660"/>
  </p:normalViewPr>
  <p:slideViewPr>
    <p:cSldViewPr snapToGrid="0">
      <p:cViewPr>
        <p:scale>
          <a:sx n="75" d="100"/>
          <a:sy n="75" d="100"/>
        </p:scale>
        <p:origin x="834" y="4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E847B9-09DE-4A74-9FE9-000346F9FA9A}" type="datetimeFigureOut">
              <a:rPr lang="en-US" smtClean="0"/>
              <a:pPr/>
              <a:t>8/4/2020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35CDA-E937-4AFB-912F-C511BBC3E8B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0364787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AA3DE6-9613-417C-A006-4306461D6DB2}" type="datetimeFigureOut">
              <a:rPr lang="en-US" smtClean="0"/>
              <a:pPr/>
              <a:t>8/4/2020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5E94C-136F-4131-926A-7CD2791F54D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421120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4449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7399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45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7612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41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1703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380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1564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5610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0682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90048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9459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42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8637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064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5230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52388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3432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2218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0663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3586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2983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5E94C-136F-4131-926A-7CD2791F54D7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3931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2E054079-5A83-43EA-8CDC-9E8C3AE68982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F02A9-0D6D-4F1A-A6E1-C7F19E03AD5F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6B35-0B17-4AC9-8F45-8AB2F2B11841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90F-C19B-4FB8-BA94-1247B770CE32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595AB-E6CF-4896-B21C-673FD594AAC1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C9DC8-8E09-4493-93AC-D8D6FB907909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3BA80-0D9C-4664-B793-CAE5117B2F46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982B-5919-412E-AC96-63E3CC9971F5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C4310-5D89-43FB-9BF0-67EFC7C0EA77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A109EB-CAA5-4905-A865-630BBE1D963B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49F2B-FB19-44EF-BE26-8F752B446382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5AE2-E5AA-4FDE-9F0C-FE1FD93FA2B1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5D15-53A2-49D0-B2F3-3252BE25D568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3B25B-BD8B-431A-B343-DBE56D58FB8B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4D102-86FA-45B4-8126-D567F333E8B9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7993-CE89-4FA2-A735-7EE0C54FE239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A5D9-F851-4180-A931-0B2C67548F69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12E5B-AFEB-454D-95C5-ABDBECA439C7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56936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76C1C-6DDB-4C2B-AEB7-38C4389A9A7A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04842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7C737-497D-4502-BD04-797D2ABFD87E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26932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AC601-B0FA-40EF-A961-80DC42E273AB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51177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5EF8D-D90B-4DCD-B704-6C69AE37555C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95799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DBE1E-49AC-41B3-B2E5-80783BB0F66C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82230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BBF04-9769-44E9-9BDC-DF9AF1337E8D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34979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574A2-7E2D-470A-832E-75065E4CBC05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91639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EC0EA376-C3D8-4A6A-8758-A45533F21194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82023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78819C-A79D-4BB8-8842-DECB05836520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5451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A4F85E-E0A8-4B04-B71B-93F521C525F2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2539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596C1-4445-46DE-BD70-B2D62CDCB44B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31330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2DCBF8-63C6-4521-B39E-F75DB90C0D5E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15236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2B33-9C5B-46DA-8671-371210EBD1BE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328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E6547B-3EC7-4DB7-BE8C-DDCCFC41DBD3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14035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BF21D-7091-4525-8B64-9A5B0984C2CB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90058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CEDE8-3922-43EF-9A06-CCD6FBDB342B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91450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54079-5A83-43EA-8CDC-9E8C3AE68982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855700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F02A9-0D6D-4F1A-A6E1-C7F19E03AD5F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60586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6B35-0B17-4AC9-8F45-8AB2F2B11841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25027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90F-C19B-4FB8-BA94-1247B770CE32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5353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595AB-E6CF-4896-B21C-673FD594AAC1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605588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C9DC8-8E09-4493-93AC-D8D6FB907909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47100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3BA80-0D9C-4664-B793-CAE5117B2F46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43699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982B-5919-412E-AC96-63E3CC9971F5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182385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C4310-5D89-43FB-9BF0-67EFC7C0EA77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08841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49F2B-FB19-44EF-BE26-8F752B446382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94649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95AE2-E5AA-4FDE-9F0C-FE1FD93FA2B1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54244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25D15-53A2-49D0-B2F3-3252BE25D568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506077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A293-E585-4EF2-B166-D3B0E15CA0B4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50057974"/>
      </p:ext>
    </p:extLst>
  </p:cSld>
  <p:clrMapOvr>
    <a:masterClrMapping/>
  </p:clrMapOvr>
  <p:hf hdr="0" dt="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2A293-E585-4EF2-B166-D3B0E15CA0B4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956077"/>
      </p:ext>
    </p:extLst>
  </p:cSld>
  <p:clrMapOvr>
    <a:masterClrMapping/>
  </p:clrMapOvr>
  <p:hf hdr="0" dt="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7993-CE89-4FA2-A735-7EE0C54FE239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71405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A5D9-F851-4180-A931-0B2C67548F69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49528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054079-5A83-43EA-8CDC-9E8C3AE68982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327056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F02A9-0D6D-4F1A-A6E1-C7F19E03AD5F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869099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36B35-0B17-4AC9-8F45-8AB2F2B11841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211029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4F790F-C19B-4FB8-BA94-1247B770CE32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32757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595AB-E6CF-4896-B21C-673FD594AAC1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4910646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C9DC8-8E09-4493-93AC-D8D6FB907909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75701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3BA80-0D9C-4664-B793-CAE5117B2F46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316718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982B-5919-412E-AC96-63E3CC9971F5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6313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C4310-5D89-43FB-9BF0-67EFC7C0EA77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72169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17993-CE89-4FA2-A735-7EE0C54FE239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901538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BFA5D9-F851-4180-A931-0B2C67548F69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485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52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2A293-E585-4EF2-B166-D3B0E15CA0B4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4C669B30-40B8-46B2-8972-35C652362BED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56409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2A293-E585-4EF2-B166-D3B0E15CA0B4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537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32A293-E585-4EF2-B166-D3B0E15CA0B4}" type="datetime1">
              <a:rPr lang="en-US" smtClean="0"/>
              <a:pPr/>
              <a:t>8/4/2020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TỰ ĐỘNG HÓA HTL                                                                                           TUẦN 10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305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379621" y="861753"/>
            <a:ext cx="9172000" cy="5029200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buFont typeface="Wingdings" pitchFamily="2" charset="2"/>
              <a:buNone/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BÀI GIẢNG </a:t>
            </a:r>
            <a:r>
              <a:rPr 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TUẦN </a:t>
            </a:r>
            <a:r>
              <a:rPr lang="en-US" sz="36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</a:rPr>
              <a:t>13</a:t>
            </a:r>
            <a:endParaRPr lang="en-US" sz="3600" b="1" dirty="0">
              <a:solidFill>
                <a:srgbClr val="FF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pPr algn="ctr">
              <a:lnSpc>
                <a:spcPct val="105000"/>
              </a:lnSpc>
              <a:spcBef>
                <a:spcPts val="100"/>
              </a:spcBef>
              <a:buFont typeface="Wingdings" pitchFamily="2" charset="2"/>
              <a:buNone/>
              <a:tabLst>
                <a:tab pos="457200" algn="l"/>
                <a:tab pos="2743200" algn="ctr"/>
                <a:tab pos="5486400" algn="r"/>
              </a:tabLst>
              <a:defRPr/>
            </a:pPr>
            <a:endParaRPr lang="en-US" sz="3200" dirty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</a:endParaRPr>
          </a:p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en-US" altLang="en-US" sz="32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HỌC PHẦN: TỰ ĐỘNG HÓA HỆ THỐNG LẠNH</a:t>
            </a:r>
            <a:endParaRPr lang="pt-BR" altLang="en-US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ts val="100"/>
              </a:spcBef>
              <a:buFont typeface="Wingdings" pitchFamily="2" charset="2"/>
              <a:buNone/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   Giảng viên: Đặng Thế Huân </a:t>
            </a:r>
          </a:p>
          <a:p>
            <a:pPr>
              <a:lnSpc>
                <a:spcPct val="150000"/>
              </a:lnSpc>
              <a:spcBef>
                <a:spcPts val="100"/>
              </a:spcBef>
              <a:buFont typeface="Wingdings" pitchFamily="2" charset="2"/>
              <a:buNone/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    Khoa : Nhiệt lạnh</a:t>
            </a:r>
          </a:p>
          <a:p>
            <a:pPr>
              <a:lnSpc>
                <a:spcPct val="150000"/>
              </a:lnSpc>
              <a:spcBef>
                <a:spcPts val="100"/>
              </a:spcBef>
              <a:buFont typeface="Wingdings" pitchFamily="2" charset="2"/>
              <a:buNone/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    Thời gian: 90 phút</a:t>
            </a:r>
          </a:p>
          <a:p>
            <a:pPr>
              <a:lnSpc>
                <a:spcPct val="150000"/>
              </a:lnSpc>
              <a:spcBef>
                <a:spcPts val="100"/>
              </a:spcBef>
              <a:buFont typeface="Wingdings" pitchFamily="2" charset="2"/>
              <a:buNone/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pt-BR" altLang="en-US" sz="2800" dirty="0">
                <a:latin typeface="Times New Roman" pitchFamily="18" charset="0"/>
                <a:cs typeface="Times New Roman" pitchFamily="18" charset="0"/>
              </a:rPr>
              <a:t>    Lớp : 18C1-VSL1,2,3</a:t>
            </a:r>
            <a:endParaRPr lang="vi-VN" alt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1</a:t>
            </a:fld>
            <a:endParaRPr 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69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2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994610" y="1837823"/>
            <a:ext cx="10443411" cy="4466724"/>
          </a:xfrm>
          <a:prstGeom prst="rect">
            <a:avLst/>
          </a:prstGeom>
          <a:noFill/>
          <a:ln>
            <a:noFill/>
          </a:ln>
          <a:extLst/>
        </p:spPr>
        <p:txBody>
          <a:bodyPr/>
          <a:lstStyle/>
          <a:p>
            <a:pPr>
              <a:lnSpc>
                <a:spcPct val="150000"/>
              </a:lnSpc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- Trình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bày được 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các sơ sơ  đồ cấp lỏng cho TBBH .</a:t>
            </a:r>
            <a:endParaRPr lang="vi-VN" altLang="en-US" sz="280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- Giải thích các 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hoạt động của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sơ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đồ tự động của hệ thống lạnh 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khi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Điều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chỉnh 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cấp lỏng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>
              <a:lnSpc>
                <a:spcPct val="150000"/>
              </a:lnSpc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- Rèn luyện tính cẩn thận, tuân thủ quy định an toàn.</a:t>
            </a:r>
            <a:endParaRPr lang="vi-VN" altLang="en-US" sz="2800" err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vi-VN" alt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TỰ ĐỘNG 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 </a:t>
            </a:r>
            <a:r>
              <a:rPr lang="en-US" altLang="en-US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4610" y="1087604"/>
            <a:ext cx="2351078" cy="62514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>
              <a:lnSpc>
                <a:spcPct val="150000"/>
              </a:lnSpc>
              <a:spcBef>
                <a:spcPts val="100"/>
              </a:spcBef>
              <a:buFont typeface="Wingdings" pitchFamily="2" charset="2"/>
              <a:buNone/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pt-BR" alt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altLang="en-US" sz="2800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r>
              <a:rPr lang="pt-BR" altLang="en-US" sz="280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pt-BR" altLang="en-US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00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3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en-US" altLang="en-US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 HỎI  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32509" y="22545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994610" y="1114609"/>
            <a:ext cx="1072430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Câu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1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Khi sử dụng phương pháp Tự động cấp lỏng sử dụng 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rơle </a:t>
            </a:r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hiệu nhiệt độ, Tín hiệu nhiệt độ vào ( T</a:t>
            </a:r>
            <a:r>
              <a:rPr lang="vi-VN" sz="36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0</a:t>
            </a:r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 ) và ra ( T</a:t>
            </a:r>
            <a:r>
              <a:rPr lang="vi-VN" sz="36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hút</a:t>
            </a:r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 ) được đưa về relay hiệu nhiệt độ 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để </a:t>
            </a:r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A. Cấp lỏng cho van tiết lưu nhiệt .</a:t>
            </a:r>
          </a:p>
          <a:p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B. tự động điều chỉnh van an toàn đóng hoặc mở cấp lỏng cho bình bay hơi .</a:t>
            </a:r>
          </a:p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C. tự động điều chỉnh van điện từ đóng hoặc mở cấp lỏng cho bình bay hơi.</a:t>
            </a:r>
          </a:p>
          <a:p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. tự động thay đổi áp suất cho bình bay hơi .</a:t>
            </a:r>
          </a:p>
        </p:txBody>
      </p:sp>
      <p:sp>
        <p:nvSpPr>
          <p:cNvPr id="11" name="Smiley Face 10"/>
          <p:cNvSpPr/>
          <p:nvPr/>
        </p:nvSpPr>
        <p:spPr>
          <a:xfrm>
            <a:off x="4623327" y="5111291"/>
            <a:ext cx="543759" cy="447681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6510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                                                                                         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4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en-US" altLang="en-US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 HỎI  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32509" y="22545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151017" y="1943245"/>
            <a:ext cx="1072430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Câu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: Khi cấp lỏng cho Bình bay hơi theo độ quá nhiệt. Người ta có thể sử dụng :</a:t>
            </a:r>
          </a:p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A. Rơ le cao áp để  đóng, mở van tiết lưu .</a:t>
            </a:r>
          </a:p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B. Rơ le thấp áp để  đóng mở van 1 chiều .</a:t>
            </a:r>
          </a:p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C. Rơ le hiệu nhiệt độ để đóng mở van điện từ. </a:t>
            </a:r>
          </a:p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D. Van 1 chiều để  đóng mở van điều áp .</a:t>
            </a:r>
          </a:p>
        </p:txBody>
      </p:sp>
      <p:sp>
        <p:nvSpPr>
          <p:cNvPr id="11" name="Smiley Face 10"/>
          <p:cNvSpPr/>
          <p:nvPr/>
        </p:nvSpPr>
        <p:spPr>
          <a:xfrm>
            <a:off x="10046524" y="4307776"/>
            <a:ext cx="374733" cy="466631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578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                                                                                            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5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en-US" altLang="en-US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 HỎI  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32509" y="22545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151017" y="1943245"/>
            <a:ext cx="1072430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Câu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: Khi cấp lỏng cho Bình bay hơi theo mức lỏng. Người ta sử dụng :</a:t>
            </a:r>
          </a:p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A. Van điều áp nằm trước tiết lưu .</a:t>
            </a:r>
          </a:p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B. Van ổn áp nằm sau tiết lưu .</a:t>
            </a:r>
          </a:p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C. Van 1 chiều nằm sau tiết lưu .</a:t>
            </a:r>
          </a:p>
          <a:p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D. Van phao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vi-VN" sz="36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vi-VN" sz="36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Smiley Face 4"/>
          <p:cNvSpPr/>
          <p:nvPr/>
        </p:nvSpPr>
        <p:spPr>
          <a:xfrm>
            <a:off x="3701121" y="4768503"/>
            <a:ext cx="440707" cy="47115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793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6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86618" y="979577"/>
            <a:ext cx="11905381" cy="908298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48568" y="1998702"/>
            <a:ext cx="73981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>
                <a:solidFill>
                  <a:srgbClr val="0070C0"/>
                </a:solidFill>
              </a:rPr>
              <a:t>a/  Cấp lỏng dàn bay hơi Freon loại </a:t>
            </a:r>
            <a:r>
              <a:rPr lang="vi-VN" sz="3200">
                <a:solidFill>
                  <a:srgbClr val="C00000"/>
                </a:solidFill>
              </a:rPr>
              <a:t>nhỏ</a:t>
            </a:r>
            <a:endParaRPr lang="en-US" sz="3200">
              <a:solidFill>
                <a:srgbClr val="C00000"/>
              </a:solidFill>
            </a:endParaRPr>
          </a:p>
        </p:txBody>
      </p:sp>
      <p:pic>
        <p:nvPicPr>
          <p:cNvPr id="11" name="Picture 10" descr="b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2770505"/>
            <a:ext cx="10458449" cy="4062180"/>
          </a:xfrm>
          <a:prstGeom prst="rect">
            <a:avLst/>
          </a:prstGeom>
          <a:noFill/>
          <a:ln w="28575">
            <a:solidFill>
              <a:srgbClr val="C00000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</p:pic>
    </p:spTree>
    <p:extLst>
      <p:ext uri="{BB962C8B-B14F-4D97-AF65-F5344CB8AC3E}">
        <p14:creationId xmlns:p14="http://schemas.microsoft.com/office/powerpoint/2010/main" val="733057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7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4610" y="2734461"/>
            <a:ext cx="107973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vi-VN" sz="3200" smtClean="0">
                <a:latin typeface="+mj-lt"/>
              </a:rPr>
              <a:t>Đối </a:t>
            </a:r>
            <a:r>
              <a:rPr lang="vi-VN" sz="3200">
                <a:latin typeface="+mj-lt"/>
              </a:rPr>
              <a:t>với những dàn lạnh Freon loại nhỏ, vì năng suất lạnh và tổn thất áp suất của môi chất khi đi qua dàn không lớn lắm (Tổn thất áp suất ở chế độ làm việc bình thường khoảng 0,1 </a:t>
            </a:r>
            <a:r>
              <a:rPr lang="vi-VN" sz="3200">
                <a:latin typeface="+mj-lt"/>
              </a:rPr>
              <a:t>kg/cm</a:t>
            </a:r>
            <a:r>
              <a:rPr lang="vi-VN" sz="3200" baseline="30000">
                <a:latin typeface="+mj-lt"/>
              </a:rPr>
              <a:t>2</a:t>
            </a:r>
            <a:r>
              <a:rPr lang="vi-VN" sz="3200" smtClean="0">
                <a:latin typeface="+mj-lt"/>
              </a:rPr>
              <a:t>)</a:t>
            </a:r>
            <a:endParaRPr lang="en-US" sz="3200"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4610" y="1920480"/>
            <a:ext cx="218674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5000"/>
              </a:lnSpc>
              <a:spcBef>
                <a:spcPts val="100"/>
              </a:spcBef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pt-BR" sz="32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 </a:t>
            </a:r>
            <a:r>
              <a:rPr lang="pt-BR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4610" y="979577"/>
            <a:ext cx="11197389" cy="6690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881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8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58118" y="1648637"/>
            <a:ext cx="74911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</a:rPr>
              <a:t>b</a:t>
            </a:r>
            <a:r>
              <a:rPr lang="vi-VN" sz="3200" smtClean="0">
                <a:solidFill>
                  <a:srgbClr val="0070C0"/>
                </a:solidFill>
              </a:rPr>
              <a:t>/  </a:t>
            </a:r>
            <a:r>
              <a:rPr lang="vi-VN" sz="3200">
                <a:solidFill>
                  <a:srgbClr val="0070C0"/>
                </a:solidFill>
              </a:rPr>
              <a:t>Cấp lỏng dàn bay hơi Freon </a:t>
            </a:r>
            <a:r>
              <a:rPr lang="vi-VN" sz="3200">
                <a:solidFill>
                  <a:srgbClr val="0070C0"/>
                </a:solidFill>
              </a:rPr>
              <a:t>loại </a:t>
            </a:r>
            <a:r>
              <a:rPr lang="en-US" sz="3200" smtClean="0">
                <a:solidFill>
                  <a:srgbClr val="C00000"/>
                </a:solidFill>
              </a:rPr>
              <a:t>lớn</a:t>
            </a:r>
            <a:endParaRPr lang="en-US" sz="3200">
              <a:solidFill>
                <a:srgbClr val="C00000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994610" y="979577"/>
            <a:ext cx="11197389" cy="6690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12" descr="b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86047"/>
            <a:ext cx="12191999" cy="4646638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206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9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4610" y="3332855"/>
            <a:ext cx="107973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vi-VN" sz="3200" smtClean="0">
                <a:latin typeface="+mj-lt"/>
              </a:rPr>
              <a:t>Các </a:t>
            </a:r>
            <a:r>
              <a:rPr lang="vi-VN" sz="3200">
                <a:latin typeface="+mj-lt"/>
              </a:rPr>
              <a:t>dàn bay hơi Freon có năng suất lạnh lớn và tổn thất áp suất lớn thường phải sử dụng van tiết lưu cân bằng ngoài</a:t>
            </a:r>
            <a:r>
              <a:rPr lang="vi-VN" sz="3200">
                <a:latin typeface="+mj-lt"/>
              </a:rPr>
              <a:t>. </a:t>
            </a:r>
            <a:endParaRPr lang="en-US" sz="3200" smtClean="0">
              <a:latin typeface="+mj-lt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vi-VN" sz="3200" smtClean="0">
                <a:latin typeface="+mj-lt"/>
              </a:rPr>
              <a:t>Để </a:t>
            </a:r>
            <a:r>
              <a:rPr lang="vi-VN" sz="3200">
                <a:latin typeface="+mj-lt"/>
              </a:rPr>
              <a:t>phân phối đều lỏng cho các cụm dàn ống, người ta gắn thêm đầu </a:t>
            </a:r>
            <a:r>
              <a:rPr lang="vi-VN" sz="3200">
                <a:latin typeface="+mj-lt"/>
              </a:rPr>
              <a:t>chia </a:t>
            </a:r>
            <a:r>
              <a:rPr lang="vi-VN" sz="3200" smtClean="0">
                <a:latin typeface="+mj-lt"/>
              </a:rPr>
              <a:t>lỏng</a:t>
            </a:r>
            <a:endParaRPr lang="vi-VN" sz="3200"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4610" y="2443381"/>
            <a:ext cx="218674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5000"/>
              </a:lnSpc>
              <a:spcBef>
                <a:spcPts val="100"/>
              </a:spcBef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pt-BR" sz="32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 </a:t>
            </a:r>
            <a:r>
              <a:rPr lang="pt-BR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4610" y="979577"/>
            <a:ext cx="11197389" cy="6690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58118" y="1648637"/>
            <a:ext cx="74911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</a:rPr>
              <a:t>b</a:t>
            </a:r>
            <a:r>
              <a:rPr lang="vi-VN" sz="3200" smtClean="0">
                <a:solidFill>
                  <a:srgbClr val="0070C0"/>
                </a:solidFill>
              </a:rPr>
              <a:t>/  </a:t>
            </a:r>
            <a:r>
              <a:rPr lang="vi-VN" sz="3200">
                <a:solidFill>
                  <a:srgbClr val="0070C0"/>
                </a:solidFill>
              </a:rPr>
              <a:t>Cấp lỏng dàn bay hơi Freon </a:t>
            </a:r>
            <a:r>
              <a:rPr lang="vi-VN" sz="3200">
                <a:solidFill>
                  <a:srgbClr val="0070C0"/>
                </a:solidFill>
              </a:rPr>
              <a:t>loại </a:t>
            </a:r>
            <a:r>
              <a:rPr lang="en-US" sz="3200" smtClean="0">
                <a:solidFill>
                  <a:srgbClr val="C00000"/>
                </a:solidFill>
              </a:rPr>
              <a:t>lớn</a:t>
            </a:r>
            <a:endParaRPr lang="en-US" sz="320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855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10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4610" y="2606078"/>
            <a:ext cx="107973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en-US" sz="3200" smtClean="0">
                <a:latin typeface="+mj-lt"/>
              </a:rPr>
              <a:t>L</a:t>
            </a:r>
            <a:r>
              <a:rPr lang="vi-VN" sz="3200" smtClean="0">
                <a:latin typeface="+mj-lt"/>
              </a:rPr>
              <a:t>àm </a:t>
            </a:r>
            <a:r>
              <a:rPr lang="vi-VN" sz="3200">
                <a:latin typeface="+mj-lt"/>
              </a:rPr>
              <a:t>việc theo phương pháp thủy </a:t>
            </a:r>
            <a:r>
              <a:rPr lang="vi-VN" sz="3200">
                <a:latin typeface="+mj-lt"/>
              </a:rPr>
              <a:t>động </a:t>
            </a:r>
            <a:r>
              <a:rPr lang="vi-VN" sz="3200" smtClean="0">
                <a:latin typeface="+mj-lt"/>
              </a:rPr>
              <a:t>với </a:t>
            </a:r>
            <a:r>
              <a:rPr lang="vi-VN" sz="3200">
                <a:latin typeface="+mj-lt"/>
              </a:rPr>
              <a:t>các ống chia lỏng là những sợi cáp có chiều dài và kích thước bằng nhau để có tổn thất áp suất giống nhau (Từ 1 kg/cm</a:t>
            </a:r>
            <a:r>
              <a:rPr lang="vi-VN" sz="3200" baseline="30000">
                <a:latin typeface="+mj-lt"/>
              </a:rPr>
              <a:t>2</a:t>
            </a:r>
            <a:r>
              <a:rPr lang="vi-VN" sz="3200">
                <a:latin typeface="+mj-lt"/>
              </a:rPr>
              <a:t> → </a:t>
            </a:r>
            <a:r>
              <a:rPr lang="vi-VN" sz="3200">
                <a:latin typeface="+mj-lt"/>
              </a:rPr>
              <a:t>2 </a:t>
            </a:r>
            <a:r>
              <a:rPr lang="vi-VN" sz="3200" smtClean="0">
                <a:latin typeface="+mj-lt"/>
              </a:rPr>
              <a:t>kg/cm</a:t>
            </a:r>
            <a:r>
              <a:rPr lang="vi-VN" sz="3200" baseline="30000" smtClean="0">
                <a:latin typeface="+mj-lt"/>
              </a:rPr>
              <a:t>2</a:t>
            </a:r>
            <a:r>
              <a:rPr lang="vi-VN" sz="3200" smtClean="0">
                <a:latin typeface="+mj-lt"/>
              </a:rPr>
              <a:t>).</a:t>
            </a:r>
            <a:endParaRPr lang="vi-VN" sz="3200">
              <a:latin typeface="+mj-lt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vi-VN" sz="3200" smtClean="0">
                <a:latin typeface="+mj-lt"/>
              </a:rPr>
              <a:t>Ưu </a:t>
            </a:r>
            <a:r>
              <a:rPr lang="vi-VN" sz="3200">
                <a:latin typeface="+mj-lt"/>
              </a:rPr>
              <a:t>điểm:  Nhiệt độ phòng đạt </a:t>
            </a:r>
            <a:r>
              <a:rPr lang="vi-VN" sz="3200">
                <a:latin typeface="+mj-lt"/>
              </a:rPr>
              <a:t>rất </a:t>
            </a:r>
            <a:r>
              <a:rPr lang="vi-VN" sz="3200" smtClean="0">
                <a:latin typeface="+mj-lt"/>
              </a:rPr>
              <a:t>nhanh.Trên </a:t>
            </a:r>
            <a:r>
              <a:rPr lang="vi-VN" sz="3200">
                <a:latin typeface="+mj-lt"/>
              </a:rPr>
              <a:t>đường về có ống góp hơi và bẫy lỏng nên hệ thống ít khi bị ngập dịch.</a:t>
            </a: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vi-VN" sz="3200">
                <a:latin typeface="+mj-lt"/>
              </a:rPr>
              <a:t>Chú ý:   đặc điểm của các dàn lạnh có đầu chia lỏng là phải dùng TEV cân bằng </a:t>
            </a:r>
            <a:r>
              <a:rPr lang="vi-VN" sz="3200">
                <a:latin typeface="+mj-lt"/>
              </a:rPr>
              <a:t>ngoài</a:t>
            </a:r>
            <a:r>
              <a:rPr lang="vi-VN" sz="3200" smtClean="0">
                <a:latin typeface="+mj-lt"/>
              </a:rPr>
              <a:t>.</a:t>
            </a:r>
            <a:endParaRPr lang="vi-VN" sz="3200"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4610" y="2175083"/>
            <a:ext cx="218674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5000"/>
              </a:lnSpc>
              <a:spcBef>
                <a:spcPts val="100"/>
              </a:spcBef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pt-BR" sz="32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 </a:t>
            </a:r>
            <a:r>
              <a:rPr lang="pt-BR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4610" y="979577"/>
            <a:ext cx="11197389" cy="6690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1468" y="1648637"/>
            <a:ext cx="74911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</a:rPr>
              <a:t>b</a:t>
            </a:r>
            <a:r>
              <a:rPr lang="vi-VN" sz="3200" smtClean="0">
                <a:solidFill>
                  <a:srgbClr val="0070C0"/>
                </a:solidFill>
              </a:rPr>
              <a:t>/  </a:t>
            </a:r>
            <a:r>
              <a:rPr lang="vi-VN" sz="3200">
                <a:solidFill>
                  <a:srgbClr val="0070C0"/>
                </a:solidFill>
              </a:rPr>
              <a:t>Cấp lỏng dàn bay hơi Freon </a:t>
            </a:r>
            <a:r>
              <a:rPr lang="vi-VN" sz="3200">
                <a:solidFill>
                  <a:srgbClr val="0070C0"/>
                </a:solidFill>
              </a:rPr>
              <a:t>loại </a:t>
            </a:r>
            <a:r>
              <a:rPr lang="en-US" sz="3200" smtClean="0">
                <a:solidFill>
                  <a:srgbClr val="C00000"/>
                </a:solidFill>
              </a:rPr>
              <a:t>lớn</a:t>
            </a:r>
            <a:endParaRPr lang="en-US" sz="320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326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11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1468" y="4243113"/>
            <a:ext cx="10797340" cy="14811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vi-VN" sz="3200" smtClean="0">
                <a:latin typeface="+mj-lt"/>
              </a:rPr>
              <a:t>Chú </a:t>
            </a:r>
            <a:r>
              <a:rPr lang="vi-VN" sz="3200">
                <a:latin typeface="+mj-lt"/>
              </a:rPr>
              <a:t>ý:   đặc điểm của các dàn lạnh có đầu chia lỏng là phải dùng TEV cân bằng </a:t>
            </a:r>
            <a:r>
              <a:rPr lang="vi-VN" sz="3200">
                <a:latin typeface="+mj-lt"/>
              </a:rPr>
              <a:t>ngoài</a:t>
            </a:r>
            <a:r>
              <a:rPr lang="vi-VN" sz="3200" smtClean="0">
                <a:latin typeface="+mj-lt"/>
              </a:rPr>
              <a:t>.</a:t>
            </a:r>
            <a:endParaRPr lang="vi-VN" sz="3200">
              <a:latin typeface="+mj-lt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91468" y="3006330"/>
            <a:ext cx="218674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5000"/>
              </a:lnSpc>
              <a:spcBef>
                <a:spcPts val="100"/>
              </a:spcBef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pt-BR" sz="32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 </a:t>
            </a:r>
            <a:r>
              <a:rPr lang="pt-BR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4610" y="979577"/>
            <a:ext cx="11197389" cy="6690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1468" y="2062663"/>
            <a:ext cx="74911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smtClean="0">
                <a:solidFill>
                  <a:srgbClr val="0070C0"/>
                </a:solidFill>
              </a:rPr>
              <a:t>b</a:t>
            </a:r>
            <a:r>
              <a:rPr lang="vi-VN" sz="3200" smtClean="0">
                <a:solidFill>
                  <a:srgbClr val="0070C0"/>
                </a:solidFill>
              </a:rPr>
              <a:t>/  </a:t>
            </a:r>
            <a:r>
              <a:rPr lang="vi-VN" sz="3200">
                <a:solidFill>
                  <a:srgbClr val="0070C0"/>
                </a:solidFill>
              </a:rPr>
              <a:t>Cấp lỏng dàn bay hơi Freon </a:t>
            </a:r>
            <a:r>
              <a:rPr lang="vi-VN" sz="3200">
                <a:solidFill>
                  <a:srgbClr val="0070C0"/>
                </a:solidFill>
              </a:rPr>
              <a:t>loại </a:t>
            </a:r>
            <a:r>
              <a:rPr lang="en-US" sz="3200" smtClean="0">
                <a:solidFill>
                  <a:srgbClr val="C00000"/>
                </a:solidFill>
              </a:rPr>
              <a:t>lớn</a:t>
            </a:r>
            <a:endParaRPr lang="en-US" sz="320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576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12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4610" y="2734461"/>
            <a:ext cx="107973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vi-VN" sz="3200" smtClean="0">
                <a:latin typeface="+mj-lt"/>
              </a:rPr>
              <a:t>Sơ </a:t>
            </a:r>
            <a:r>
              <a:rPr lang="vi-VN" sz="3200">
                <a:latin typeface="+mj-lt"/>
              </a:rPr>
              <a:t>đồ dưới đây giới thiệu 1 hình thức cấp lỏng cho nhiều dàn bay hơi nhờ chiều cao cột lỏng</a:t>
            </a:r>
            <a:r>
              <a:rPr lang="vi-VN" sz="3200">
                <a:latin typeface="+mj-lt"/>
              </a:rPr>
              <a:t>. </a:t>
            </a:r>
            <a:endParaRPr lang="en-US" sz="3200" smtClean="0">
              <a:latin typeface="+mj-lt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vi-VN" sz="3200" smtClean="0">
                <a:latin typeface="+mj-lt"/>
              </a:rPr>
              <a:t>Chiều </a:t>
            </a:r>
            <a:r>
              <a:rPr lang="vi-VN" sz="3200">
                <a:latin typeface="+mj-lt"/>
              </a:rPr>
              <a:t>cao này càng chênh lệch nhiều với ống trao đổi nhiệt cao nhất của dàn lạnh thì lỏng có thể tự chảy vào các dàn lạnh mạnh lên. 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4610" y="979577"/>
            <a:ext cx="11197389" cy="6690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4610" y="1770889"/>
            <a:ext cx="903484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>
                <a:solidFill>
                  <a:srgbClr val="0070C0"/>
                </a:solidFill>
              </a:rPr>
              <a:t>c/  Cấp lỏng cho nhiều dàn bay hơi nhờ cột lỏng.</a:t>
            </a:r>
            <a:endParaRPr lang="en-US" sz="320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28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13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4609" y="1015545"/>
            <a:ext cx="9034846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txBody>
          <a:bodyPr wrap="none">
            <a:spAutoFit/>
          </a:bodyPr>
          <a:lstStyle/>
          <a:p>
            <a:r>
              <a:rPr lang="vi-VN" sz="3200">
                <a:solidFill>
                  <a:srgbClr val="0070C0"/>
                </a:solidFill>
              </a:rPr>
              <a:t>c/  Cấp lỏng cho nhiều dàn bay hơi nhờ cột lỏng.</a:t>
            </a:r>
            <a:endParaRPr lang="en-US" sz="3200">
              <a:solidFill>
                <a:srgbClr val="C00000"/>
              </a:solidFill>
            </a:endParaRPr>
          </a:p>
        </p:txBody>
      </p:sp>
      <p:pic>
        <p:nvPicPr>
          <p:cNvPr id="11" name="Picture 10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00320"/>
            <a:ext cx="12192000" cy="54100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546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14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4609" y="1015545"/>
            <a:ext cx="9034846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txBody>
          <a:bodyPr wrap="none">
            <a:spAutoFit/>
          </a:bodyPr>
          <a:lstStyle/>
          <a:p>
            <a:r>
              <a:rPr lang="vi-VN" sz="3200">
                <a:solidFill>
                  <a:srgbClr val="0070C0"/>
                </a:solidFill>
              </a:rPr>
              <a:t>c/  Cấp lỏng cho nhiều dàn bay hơi nhờ cột lỏng.</a:t>
            </a:r>
            <a:endParaRPr lang="en-US" sz="3200">
              <a:solidFill>
                <a:srgbClr val="C0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4609" y="1674530"/>
            <a:ext cx="1048148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smtClean="0"/>
              <a:t>- </a:t>
            </a:r>
            <a:r>
              <a:rPr lang="vi-VN" sz="3200" smtClean="0"/>
              <a:t>Bình </a:t>
            </a:r>
            <a:r>
              <a:rPr lang="vi-VN" sz="3200"/>
              <a:t>chứa thấp áp kiêm bình tách lỏng phải lắp đặt cao hơn tất cả các dàn lạnh. Các dàn lạnh cần bố trí ở 1 độ cao giống nhau</a:t>
            </a:r>
            <a:r>
              <a:rPr lang="vi-VN" sz="3200"/>
              <a:t>. </a:t>
            </a:r>
            <a:endParaRPr lang="en-US" sz="3200" smtClean="0"/>
          </a:p>
          <a:p>
            <a:pPr>
              <a:lnSpc>
                <a:spcPct val="150000"/>
              </a:lnSpc>
            </a:pPr>
            <a:r>
              <a:rPr lang="en-US" sz="3200" smtClean="0"/>
              <a:t>- </a:t>
            </a:r>
            <a:r>
              <a:rPr lang="vi-VN" sz="3200" smtClean="0"/>
              <a:t>Bình </a:t>
            </a:r>
            <a:r>
              <a:rPr lang="vi-VN" sz="3200"/>
              <a:t>tách lỏng được cấp lỏng nhờ độ chênh lệch áp </a:t>
            </a:r>
            <a:r>
              <a:rPr lang="vi-VN" sz="3200"/>
              <a:t>suất </a:t>
            </a:r>
            <a:r>
              <a:rPr lang="vi-VN" sz="3200" smtClean="0"/>
              <a:t>P</a:t>
            </a:r>
            <a:r>
              <a:rPr lang="en-US" sz="3200" baseline="-25000" smtClean="0"/>
              <a:t>k</a:t>
            </a:r>
            <a:r>
              <a:rPr lang="vi-VN" sz="3200" smtClean="0"/>
              <a:t> – P</a:t>
            </a:r>
            <a:r>
              <a:rPr lang="en-US" sz="3200" baseline="-25000" smtClean="0"/>
              <a:t>0</a:t>
            </a:r>
          </a:p>
          <a:p>
            <a:pPr>
              <a:lnSpc>
                <a:spcPct val="150000"/>
              </a:lnSpc>
            </a:pPr>
            <a:r>
              <a:rPr lang="en-US" sz="3200" smtClean="0"/>
              <a:t>- C</a:t>
            </a:r>
            <a:r>
              <a:rPr lang="vi-VN" sz="3200" smtClean="0"/>
              <a:t>òn </a:t>
            </a:r>
            <a:r>
              <a:rPr lang="vi-VN" sz="3200"/>
              <a:t>sự cấp lỏng từ bình tách lỏng vào các dàn thì nhờ độ chênh lệch cột lỏng và nguyên lý bình thông nhau</a:t>
            </a:r>
            <a:r>
              <a:rPr lang="vi-VN" sz="3200"/>
              <a:t>. </a:t>
            </a:r>
            <a:endParaRPr lang="vi-VN" sz="3200"/>
          </a:p>
        </p:txBody>
      </p:sp>
    </p:spTree>
    <p:extLst>
      <p:ext uri="{BB962C8B-B14F-4D97-AF65-F5344CB8AC3E}">
        <p14:creationId xmlns:p14="http://schemas.microsoft.com/office/powerpoint/2010/main" val="135100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15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4609" y="1015545"/>
            <a:ext cx="9034846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txBody>
          <a:bodyPr wrap="none">
            <a:spAutoFit/>
          </a:bodyPr>
          <a:lstStyle/>
          <a:p>
            <a:r>
              <a:rPr lang="vi-VN" sz="3200">
                <a:solidFill>
                  <a:srgbClr val="0070C0"/>
                </a:solidFill>
              </a:rPr>
              <a:t>c/  Cấp lỏng cho nhiều dàn bay hơi nhờ cột lỏng.</a:t>
            </a:r>
            <a:endParaRPr lang="en-US" sz="3200">
              <a:solidFill>
                <a:srgbClr val="C0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4609" y="2136640"/>
            <a:ext cx="1048148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Tx/>
              <a:buChar char="-"/>
            </a:pPr>
            <a:r>
              <a:rPr lang="vi-VN" sz="3200" smtClean="0"/>
              <a:t>Thermostat </a:t>
            </a:r>
            <a:r>
              <a:rPr lang="vi-VN" sz="3200"/>
              <a:t>khống chế lượng lỏng cấp cho mỗi dàn tùy theo nhiệt độ phòng</a:t>
            </a:r>
            <a:r>
              <a:rPr lang="vi-VN" sz="3200"/>
              <a:t>. </a:t>
            </a:r>
            <a:endParaRPr lang="en-US" sz="3200" smtClean="0"/>
          </a:p>
          <a:p>
            <a:pPr marL="457200" indent="-457200">
              <a:lnSpc>
                <a:spcPct val="200000"/>
              </a:lnSpc>
              <a:buFontTx/>
              <a:buChar char="-"/>
            </a:pPr>
            <a:r>
              <a:rPr lang="vi-VN" sz="3200" smtClean="0"/>
              <a:t>Relay </a:t>
            </a:r>
            <a:r>
              <a:rPr lang="vi-VN" sz="3200"/>
              <a:t>mức lỏng (RL) khống chế độ cao mức lỏng trong bình tách lỏng để bảo vệ MN khỏi ngập </a:t>
            </a:r>
            <a:r>
              <a:rPr lang="vi-VN" sz="3200"/>
              <a:t>dịch</a:t>
            </a:r>
            <a:r>
              <a:rPr lang="vi-VN" sz="3200" smtClean="0"/>
              <a:t>.</a:t>
            </a:r>
            <a:endParaRPr lang="en-US" sz="3200" smtClean="0"/>
          </a:p>
        </p:txBody>
      </p:sp>
      <p:sp>
        <p:nvSpPr>
          <p:cNvPr id="9" name="Rectangle 8"/>
          <p:cNvSpPr/>
          <p:nvPr/>
        </p:nvSpPr>
        <p:spPr>
          <a:xfrm>
            <a:off x="994609" y="1819342"/>
            <a:ext cx="2186740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5000"/>
              </a:lnSpc>
              <a:spcBef>
                <a:spcPts val="100"/>
              </a:spcBef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pt-BR" sz="32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 </a:t>
            </a:r>
            <a:r>
              <a:rPr lang="pt-BR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068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16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4609" y="1015545"/>
            <a:ext cx="9034846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txBody>
          <a:bodyPr wrap="none">
            <a:spAutoFit/>
          </a:bodyPr>
          <a:lstStyle/>
          <a:p>
            <a:r>
              <a:rPr lang="vi-VN" sz="3200">
                <a:solidFill>
                  <a:srgbClr val="0070C0"/>
                </a:solidFill>
              </a:rPr>
              <a:t>c/  Cấp lỏng cho nhiều dàn bay hơi nhờ cột lỏng.</a:t>
            </a:r>
            <a:endParaRPr lang="en-US" sz="3200">
              <a:solidFill>
                <a:srgbClr val="C0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94609" y="2238285"/>
            <a:ext cx="1048148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smtClean="0"/>
              <a:t>       + </a:t>
            </a:r>
            <a:r>
              <a:rPr lang="vi-VN" sz="3200" smtClean="0"/>
              <a:t>nếu </a:t>
            </a:r>
            <a:r>
              <a:rPr lang="vi-VN" sz="3200"/>
              <a:t>các dàn lạnh bố trí chênh lệch nhau về độ cao thì dàn lạnh dưới cùng sẽ có nhiệt độ sôi cao nhất và dễ bị ngập lỏng</a:t>
            </a:r>
            <a:r>
              <a:rPr lang="vi-VN" sz="3200"/>
              <a:t>, </a:t>
            </a:r>
            <a:endParaRPr lang="en-US" sz="3200" smtClean="0"/>
          </a:p>
          <a:p>
            <a:pPr>
              <a:lnSpc>
                <a:spcPct val="150000"/>
              </a:lnSpc>
            </a:pPr>
            <a:r>
              <a:rPr lang="en-US" sz="3200"/>
              <a:t> </a:t>
            </a:r>
            <a:r>
              <a:rPr lang="en-US" sz="3200" smtClean="0"/>
              <a:t>      + </a:t>
            </a:r>
            <a:r>
              <a:rPr lang="vi-VN" sz="3200" smtClean="0"/>
              <a:t>nếu </a:t>
            </a:r>
            <a:r>
              <a:rPr lang="vi-VN" sz="3200"/>
              <a:t>bố trí các dàn lạnh theo nhiều tầng thì vị trí của bình tách lỏng phải đặt rất cao và việc vận hành theo dõi rất bất tiện.</a:t>
            </a:r>
          </a:p>
        </p:txBody>
      </p:sp>
      <p:sp>
        <p:nvSpPr>
          <p:cNvPr id="9" name="Rectangle 8"/>
          <p:cNvSpPr/>
          <p:nvPr/>
        </p:nvSpPr>
        <p:spPr>
          <a:xfrm>
            <a:off x="994609" y="1755887"/>
            <a:ext cx="2926866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5000"/>
              </a:lnSpc>
              <a:spcBef>
                <a:spcPts val="100"/>
              </a:spcBef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vi-VN" sz="3200" b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Nhược điểm 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01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17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Chương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 TỰ ĐỘNG HÓA </a:t>
            </a:r>
            <a:r>
              <a:rPr lang="en-US" alt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THIẾT BỊ BAY HƠI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7143" y="2477916"/>
            <a:ext cx="107973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vi-VN" sz="3200" smtClean="0">
                <a:latin typeface="+mj-lt"/>
              </a:rPr>
              <a:t>Sơ </a:t>
            </a:r>
            <a:r>
              <a:rPr lang="vi-VN" sz="3200">
                <a:latin typeface="+mj-lt"/>
              </a:rPr>
              <a:t>đồ dưới đây giới thiệu 1 hình thức cấp lỏng cho nhiều dàn bay hơi nhờ chiều cao cột lỏng</a:t>
            </a:r>
            <a:r>
              <a:rPr lang="vi-VN" sz="3200">
                <a:latin typeface="+mj-lt"/>
              </a:rPr>
              <a:t>. </a:t>
            </a:r>
            <a:endParaRPr lang="en-US" sz="3200" smtClean="0">
              <a:latin typeface="+mj-lt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vi-VN" sz="3200" smtClean="0">
                <a:latin typeface="+mj-lt"/>
              </a:rPr>
              <a:t>Chiều </a:t>
            </a:r>
            <a:r>
              <a:rPr lang="vi-VN" sz="3200">
                <a:latin typeface="+mj-lt"/>
              </a:rPr>
              <a:t>cao này càng chênh lệch nhiều với ống trao đổi nhiệt cao nhất của dàn lạnh thì lỏng có thể tự chảy vào các dàn lạnh mạnh lên. </a:t>
            </a: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4610" y="979577"/>
            <a:ext cx="11197389" cy="6690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4610" y="1770889"/>
            <a:ext cx="93265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>
                <a:solidFill>
                  <a:srgbClr val="0070C0"/>
                </a:solidFill>
              </a:rPr>
              <a:t>d/ Cấp lỏng cho  dàn bay hơi nhờ Bơm tuần hoàn.</a:t>
            </a:r>
            <a:endParaRPr lang="en-US" sz="320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41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18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4610" y="474070"/>
            <a:ext cx="11197389" cy="6690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4610" y="1136186"/>
            <a:ext cx="93265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>
                <a:solidFill>
                  <a:srgbClr val="0070C0"/>
                </a:solidFill>
              </a:rPr>
              <a:t>d/ Cấp lỏng cho  dàn bay hơi nhờ Bơm tuần hoàn.</a:t>
            </a:r>
            <a:endParaRPr lang="en-US" sz="3200">
              <a:solidFill>
                <a:srgbClr val="C00000"/>
              </a:solidFill>
            </a:endParaRPr>
          </a:p>
        </p:txBody>
      </p:sp>
      <p:pic>
        <p:nvPicPr>
          <p:cNvPr id="11" name="Picture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15" r="14935" b="4630"/>
          <a:stretch>
            <a:fillRect/>
          </a:stretch>
        </p:blipFill>
        <p:spPr bwMode="auto">
          <a:xfrm>
            <a:off x="764061" y="1805246"/>
            <a:ext cx="11197390" cy="5638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073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19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4610" y="474070"/>
            <a:ext cx="11197389" cy="6690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4610" y="1136186"/>
            <a:ext cx="93265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>
                <a:solidFill>
                  <a:srgbClr val="0070C0"/>
                </a:solidFill>
              </a:rPr>
              <a:t>d/ Cấp lỏng cho  dàn bay hơi nhờ Bơm tuần hoàn.</a:t>
            </a:r>
            <a:endParaRPr lang="en-US" sz="3200">
              <a:solidFill>
                <a:srgbClr val="C0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16625" y="2498929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1- Van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điện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từ cấp lỏng</a:t>
            </a:r>
            <a:endParaRPr lang="en-US" sz="36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2-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Rơ le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mức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lỏng kiểu phao</a:t>
            </a:r>
            <a:endParaRPr lang="en-US" sz="36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3- van điện từ điều chỉnh nhiệt độ buồng lạnh</a:t>
            </a:r>
            <a:endParaRPr lang="en-US" sz="36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4- rơ le nhiệt độ</a:t>
            </a:r>
          </a:p>
          <a:p>
            <a:pPr>
              <a:spcAft>
                <a:spcPts val="0"/>
              </a:spcAft>
            </a:pP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5-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Bình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chứa tuần hoàn </a:t>
            </a:r>
          </a:p>
          <a:p>
            <a:pPr>
              <a:spcAft>
                <a:spcPts val="0"/>
              </a:spcAft>
            </a:pP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6</a:t>
            </a:r>
            <a:r>
              <a:rPr lang="en-US" sz="360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Bơm tuần hoàn</a:t>
            </a:r>
            <a:endParaRPr lang="en-US" sz="36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26060" y="1805246"/>
            <a:ext cx="8263691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5000"/>
              </a:lnSpc>
              <a:spcBef>
                <a:spcPts val="100"/>
              </a:spcBef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en-US" sz="32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Giải thích các số trong sơ đồ trên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274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20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4610" y="474070"/>
            <a:ext cx="11197389" cy="6690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4610" y="1136186"/>
            <a:ext cx="93265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>
                <a:solidFill>
                  <a:srgbClr val="0070C0"/>
                </a:solidFill>
              </a:rPr>
              <a:t>d/ Cấp lỏng cho  dàn bay hơi nhờ Bơm tuần hoàn.</a:t>
            </a:r>
            <a:endParaRPr lang="en-US" sz="3200">
              <a:solidFill>
                <a:srgbClr val="C0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26060" y="2435429"/>
            <a:ext cx="988489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Khắc phục khuyết điểm của sơ đồ cấp lỏng nhờ cột lỏng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360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- Không còn cột áp thủy tĩnh, bình tách lỏng không cần đặt cao, </a:t>
            </a: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360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Dàn có thể đặt cao thấp khác nhau</a:t>
            </a:r>
            <a:endParaRPr lang="en-US" sz="36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26060" y="1805246"/>
            <a:ext cx="2395415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5000"/>
              </a:lnSpc>
              <a:spcBef>
                <a:spcPts val="100"/>
              </a:spcBef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en-US" sz="32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 động: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578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21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994610" y="474070"/>
            <a:ext cx="11197389" cy="6690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pPr marL="514350" lvl="0" indent="-514350" algn="ctr">
              <a:lnSpc>
                <a:spcPct val="150000"/>
              </a:lnSpc>
              <a:spcBef>
                <a:spcPct val="20000"/>
              </a:spcBef>
              <a:buClr>
                <a:srgbClr val="B8FA56"/>
              </a:buClr>
              <a:buSzPct val="70000"/>
              <a:defRPr/>
            </a:pP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4.2.5  MỘT SỐ SƠ ĐỒ CẤP LỎNG THIẾT BỊ BAY HƠI 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994610" y="1212386"/>
            <a:ext cx="932659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3200">
                <a:solidFill>
                  <a:srgbClr val="0070C0"/>
                </a:solidFill>
              </a:rPr>
              <a:t>d/ Cấp lỏng cho  dàn bay hơi nhờ Bơm tuần hoàn.</a:t>
            </a:r>
            <a:endParaRPr lang="en-US" sz="3200">
              <a:solidFill>
                <a:srgbClr val="C0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307109" y="1724209"/>
            <a:ext cx="9884890" cy="5078313"/>
          </a:xfrm>
          <a:prstGeom prst="rect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L="571500" indent="-571500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Lượng lỏng nạp vào Bình chứa tuần hoàn lớn</a:t>
            </a:r>
          </a:p>
          <a:p>
            <a:pPr marL="571500" indent="-571500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en-US" sz="360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Sự lưu động của môi chất lỏng lớn </a:t>
            </a:r>
          </a:p>
          <a:p>
            <a:pPr marL="571500" indent="-571500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Dàn làm việc với hiệu suất cao</a:t>
            </a:r>
          </a:p>
          <a:p>
            <a:pPr marL="571500" indent="-571500">
              <a:lnSpc>
                <a:spcPct val="150000"/>
              </a:lnSpc>
              <a:spcAft>
                <a:spcPts val="0"/>
              </a:spcAft>
              <a:buFontTx/>
              <a:buChar char="-"/>
            </a:pPr>
            <a:r>
              <a:rPr lang="en-US" sz="360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Hỗn hợp hơi, lỏng ra từ dàn bay hơi được đưa về BCTH , hơi trở về MN còn lỏng nhanh chóng trở lại nên cường độ trao đổi nhiệt lớn</a:t>
            </a:r>
            <a:endParaRPr lang="en-US" sz="36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827560" y="3265746"/>
            <a:ext cx="1280639" cy="112646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just">
              <a:lnSpc>
                <a:spcPct val="105000"/>
              </a:lnSpc>
              <a:spcBef>
                <a:spcPts val="100"/>
              </a:spcBef>
              <a:spcAft>
                <a:spcPts val="0"/>
              </a:spcAft>
              <a:tabLst>
                <a:tab pos="2743200" algn="ctr"/>
                <a:tab pos="5486400" algn="r"/>
              </a:tabLst>
            </a:pPr>
            <a:r>
              <a:rPr lang="en-US" sz="32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Hoạt động:</a:t>
            </a:r>
            <a:endParaRPr lang="en-US" sz="32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23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22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en-US" altLang="en-US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 HỎI  ÔN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32509" y="22545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701685" y="1328942"/>
            <a:ext cx="892821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60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Câu </a:t>
            </a:r>
            <a:r>
              <a:rPr lang="en-US" sz="3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vi-VN" sz="3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Giải thích vì sao Bình chứa Tuần hoàn trong sơ đồ cấp lỏng nhờ Bơm có chức năng là bình tách lỏng ?</a:t>
            </a:r>
            <a:endParaRPr lang="vi-VN" sz="36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01685" y="3449684"/>
            <a:ext cx="87886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Trả </a:t>
            </a:r>
            <a:r>
              <a:rPr lang="en-US" sz="360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lời </a:t>
            </a:r>
            <a:r>
              <a:rPr lang="en-US" sz="3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Bình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chứa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Tuần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hoàn có thể tích lớn để dự trữ lỏng đảm bảo cho Bơm tuần hoàn.</a:t>
            </a:r>
            <a:r>
              <a:rPr lang="en-US" sz="3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Vì thế nên phần lỏng từ dàn bay hơi về sẽ được giữ lại.</a:t>
            </a:r>
            <a:endParaRPr lang="vi-VN" sz="36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156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23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en-US" altLang="en-US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 HỎI  ÔN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32509" y="22545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654926" y="3679832"/>
            <a:ext cx="878863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Trả </a:t>
            </a:r>
            <a:r>
              <a:rPr lang="en-US" sz="360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lời </a:t>
            </a:r>
            <a:r>
              <a:rPr lang="en-US" sz="3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Cần </a:t>
            </a:r>
            <a:r>
              <a:rPr lang="en-US" sz="360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chọn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van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tiết lưu tay và van điện </a:t>
            </a:r>
            <a:r>
              <a:rPr lang="en-US" sz="3600">
                <a:latin typeface="Times New Roman" panose="02020603050405020304" pitchFamily="18" charset="0"/>
                <a:ea typeface="Times New Roman" panose="02020603050405020304" pitchFamily="18" charset="0"/>
              </a:rPr>
              <a:t>từ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có năng suất lạnh lớn hơn phụ tải lớn nhất toàn bộ dàn bay hơi ít nhất từ 20-30% . Như vậy khi van điện từ tác động thì lỏng sẽ vào nhanh  nhất.</a:t>
            </a:r>
            <a:r>
              <a:rPr lang="en-US" sz="3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vi-VN" sz="36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01685" y="1605941"/>
            <a:ext cx="87886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60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Câu </a:t>
            </a:r>
            <a:r>
              <a:rPr lang="en-US" sz="3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Để đạt được mức lỏng như quy định trong bình chứa tuần hoàn , cần phải chọn van tiết lưu tay và van điện từ như thế nào?</a:t>
            </a:r>
            <a:endParaRPr lang="vi-VN" sz="36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66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34676"/>
            <a:ext cx="12192000" cy="390440"/>
          </a:xfrm>
          <a:solidFill>
            <a:schemeClr val="bg2">
              <a:lumMod val="20000"/>
              <a:lumOff val="80000"/>
            </a:schemeClr>
          </a:solidFill>
          <a:ln w="28575">
            <a:solidFill>
              <a:srgbClr val="00B050"/>
            </a:solidFill>
          </a:ln>
        </p:spPr>
        <p:txBody>
          <a:bodyPr/>
          <a:lstStyle/>
          <a:p>
            <a:r>
              <a:rPr lang="en-US" sz="1200" smtClean="0">
                <a:solidFill>
                  <a:srgbClr val="FF0000"/>
                </a:solidFill>
              </a:rPr>
              <a:t>TỰ ĐỘNG HÓA HTL                                                                                                                                             </a:t>
            </a:r>
            <a:r>
              <a:rPr lang="en-US" sz="1200" smtClean="0">
                <a:solidFill>
                  <a:srgbClr val="FF0000"/>
                </a:solidFill>
              </a:rPr>
              <a:t>TUẦN 13</a:t>
            </a:r>
            <a:endParaRPr lang="en-US" sz="1200" dirty="0">
              <a:solidFill>
                <a:srgbClr val="FF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53394" y="6467560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sz="1400" b="1" smtClean="0">
                <a:solidFill>
                  <a:srgbClr val="FF0000"/>
                </a:solidFill>
              </a:rPr>
              <a:pPr/>
              <a:t>24</a:t>
            </a:fld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994610" y="425117"/>
            <a:ext cx="11197390" cy="53740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  <a:extLst/>
        </p:spPr>
        <p:txBody>
          <a:bodyPr/>
          <a:lstStyle/>
          <a:p>
            <a:pPr algn="ctr">
              <a:lnSpc>
                <a:spcPct val="105000"/>
              </a:lnSpc>
              <a:spcBef>
                <a:spcPts val="100"/>
              </a:spcBef>
              <a:tabLst>
                <a:tab pos="457200" algn="l"/>
                <a:tab pos="2743200" algn="ctr"/>
                <a:tab pos="5486400" algn="r"/>
              </a:tabLst>
              <a:defRPr/>
            </a:pPr>
            <a:r>
              <a:rPr lang="en-US" altLang="en-US" sz="3200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CÂU HỎI  ÔN</a:t>
            </a:r>
            <a:endParaRPr lang="en-US" alt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921475" y="-1025833"/>
            <a:ext cx="392767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14350" indent="-514350" algn="ctr">
              <a:lnSpc>
                <a:spcPct val="150000"/>
              </a:lnSpc>
              <a:spcBef>
                <a:spcPct val="20000"/>
              </a:spcBef>
              <a:buClr>
                <a:schemeClr val="hlink"/>
              </a:buClr>
              <a:buSzPct val="70000"/>
              <a:defRPr/>
            </a:pPr>
            <a:r>
              <a:rPr lang="en-US" alt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hỏi kiểm tra bài cũ:</a:t>
            </a:r>
            <a:endParaRPr lang="en-US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32509" y="225450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841270" y="1328942"/>
            <a:ext cx="87886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60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Câu </a:t>
            </a:r>
            <a:r>
              <a:rPr lang="en-US" sz="3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vi-VN" sz="3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vi-VN" sz="360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Trong sơ đồ cấp lỏng cho nhiều dan bay hơi nhờ cột lỏng người ta thực hiện các nguyên tắc cấp lỏng nào?</a:t>
            </a:r>
            <a:endParaRPr lang="vi-VN" sz="36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841270" y="3449684"/>
            <a:ext cx="94172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Trả lời</a:t>
            </a:r>
            <a:r>
              <a:rPr lang="vi-VN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36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Để đạt được mức lỏng như quy định trong bình, Người ta lợi dụng độ sai lệch áp suất cao và thấp để cấp lỏng cho Bình tách lỏng , còn sự cấp lỏng từ bình vào dàn nhở độ chênh lệch cột lỏng và nguyên lý bình thông nhau.</a:t>
            </a:r>
            <a:endParaRPr lang="vi-VN" sz="360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882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Content Placeholder 2"/>
          <p:cNvSpPr>
            <a:spLocks noGrp="1"/>
          </p:cNvSpPr>
          <p:nvPr>
            <p:ph idx="1"/>
          </p:nvPr>
        </p:nvSpPr>
        <p:spPr>
          <a:xfrm>
            <a:off x="1463040" y="993139"/>
            <a:ext cx="9756340" cy="4267835"/>
          </a:xfrm>
        </p:spPr>
        <p:txBody>
          <a:bodyPr>
            <a:normAutofit/>
          </a:bodyPr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pt-BR" altLang="en-US" b="1" dirty="0" smtClean="0"/>
              <a:t>    </a:t>
            </a:r>
            <a:r>
              <a:rPr lang="pt-BR" altLang="en-US" sz="4800" b="1" dirty="0">
                <a:solidFill>
                  <a:srgbClr val="FF0000"/>
                </a:solidFill>
              </a:rPr>
              <a:t>Chuẩn bị bài cho </a:t>
            </a:r>
            <a:r>
              <a:rPr lang="pt-BR" altLang="en-US" sz="4800" b="1">
                <a:solidFill>
                  <a:srgbClr val="FF0000"/>
                </a:solidFill>
              </a:rPr>
              <a:t>tuần </a:t>
            </a:r>
            <a:r>
              <a:rPr lang="pt-BR" altLang="en-US" sz="4800" b="1" smtClean="0">
                <a:solidFill>
                  <a:srgbClr val="FF0000"/>
                </a:solidFill>
              </a:rPr>
              <a:t>14</a:t>
            </a:r>
            <a:endParaRPr lang="pt-BR" altLang="en-US" sz="4800" b="1" dirty="0">
              <a:solidFill>
                <a:srgbClr val="FF0000"/>
              </a:solidFill>
            </a:endParaRPr>
          </a:p>
          <a:p>
            <a:pPr>
              <a:lnSpc>
                <a:spcPct val="170000"/>
              </a:lnSpc>
            </a:pPr>
            <a:r>
              <a:rPr lang="pt-BR" sz="3600" b="1" smtClean="0">
                <a:solidFill>
                  <a:srgbClr val="FFFF00"/>
                </a:solidFill>
                <a:effectLst/>
              </a:rPr>
              <a:t>CHƯƠNG 4: </a:t>
            </a:r>
            <a:r>
              <a:rPr lang="pt-BR" sz="3600" b="1">
                <a:solidFill>
                  <a:srgbClr val="FFFF00"/>
                </a:solidFill>
                <a:effectLst/>
              </a:rPr>
              <a:t>TỰ ĐỘNG HÓA THIẾT BỊ </a:t>
            </a:r>
            <a:r>
              <a:rPr lang="en-US" sz="3600" b="1" smtClean="0">
                <a:solidFill>
                  <a:srgbClr val="FFFF00"/>
                </a:solidFill>
                <a:effectLst/>
              </a:rPr>
              <a:t>BAY HƠI</a:t>
            </a:r>
            <a:endParaRPr lang="en-US" sz="3600">
              <a:solidFill>
                <a:srgbClr val="FFFF00"/>
              </a:solidFill>
              <a:effectLst/>
            </a:endParaRPr>
          </a:p>
          <a:p>
            <a:pPr>
              <a:lnSpc>
                <a:spcPct val="170000"/>
              </a:lnSpc>
              <a:buNone/>
              <a:defRPr/>
            </a:pPr>
            <a:r>
              <a:rPr lang="en-US" sz="3200" b="1" smtClean="0">
                <a:solidFill>
                  <a:srgbClr val="FFFF00"/>
                </a:solidFill>
              </a:rPr>
              <a:t>   </a:t>
            </a:r>
            <a:r>
              <a:rPr lang="vi-VN" sz="3200" b="1" smtClean="0">
                <a:solidFill>
                  <a:srgbClr val="00B050"/>
                </a:solidFill>
              </a:rPr>
              <a:t>4.3.Bảo </a:t>
            </a:r>
            <a:r>
              <a:rPr lang="vi-VN" sz="3200" b="1">
                <a:solidFill>
                  <a:srgbClr val="00B050"/>
                </a:solidFill>
              </a:rPr>
              <a:t>vệ thiết bị bay hơi</a:t>
            </a:r>
            <a:endParaRPr lang="en-US" altLang="en-US" sz="2200" dirty="0">
              <a:solidFill>
                <a:srgbClr val="00B050"/>
              </a:solidFill>
            </a:endParaRPr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2B1E11ED-EF70-4267-A29B-1ED6E520754E}" type="slidenum">
              <a:rPr lang="en-US" altLang="en-US" sz="2000">
                <a:solidFill>
                  <a:srgbClr val="FFFF00"/>
                </a:solidFill>
                <a:latin typeface="Arial" panose="020B0604020202020204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25</a:t>
            </a:fld>
            <a:endParaRPr lang="en-US" altLang="en-US" sz="200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1141411" y="5883275"/>
            <a:ext cx="9599159" cy="365125"/>
          </a:xfrm>
        </p:spPr>
        <p:txBody>
          <a:bodyPr/>
          <a:lstStyle/>
          <a:p>
            <a:r>
              <a:rPr lang="en-US" smtClean="0"/>
              <a:t>TỰ ĐỘNG HÓA HTL                                                                                                               </a:t>
            </a:r>
            <a:r>
              <a:rPr lang="en-US" smtClean="0"/>
              <a:t>TUẦN 13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8132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ppt/theme/theme3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1122</TotalTime>
  <Words>2306</Words>
  <Application>Microsoft Office PowerPoint</Application>
  <PresentationFormat>Widescreen</PresentationFormat>
  <Paragraphs>265</Paragraphs>
  <Slides>25</Slides>
  <Notes>24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25</vt:i4>
      </vt:variant>
    </vt:vector>
  </HeadingPairs>
  <TitlesOfParts>
    <vt:vector size="39" baseType="lpstr">
      <vt:lpstr>Arial</vt:lpstr>
      <vt:lpstr>Calibri</vt:lpstr>
      <vt:lpstr>Calibri Light</vt:lpstr>
      <vt:lpstr>Century Gothic</vt:lpstr>
      <vt:lpstr>Times New Roman</vt:lpstr>
      <vt:lpstr>Trebuchet MS</vt:lpstr>
      <vt:lpstr>Tw Cen MT</vt:lpstr>
      <vt:lpstr>Verdana</vt:lpstr>
      <vt:lpstr>Wingdings</vt:lpstr>
      <vt:lpstr>Wingdings 3</vt:lpstr>
      <vt:lpstr>Circuit</vt:lpstr>
      <vt:lpstr>Mesh</vt:lpstr>
      <vt:lpstr>Facet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Thuy</dc:creator>
  <cp:lastModifiedBy>Huan</cp:lastModifiedBy>
  <cp:revision>93</cp:revision>
  <dcterms:created xsi:type="dcterms:W3CDTF">2020-06-18T12:47:05Z</dcterms:created>
  <dcterms:modified xsi:type="dcterms:W3CDTF">2020-08-04T15:21:53Z</dcterms:modified>
</cp:coreProperties>
</file>